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924" r:id="rId2"/>
    <p:sldMasterId id="2147483936" r:id="rId3"/>
    <p:sldMasterId id="2147483948" r:id="rId4"/>
    <p:sldMasterId id="2147483960" r:id="rId5"/>
    <p:sldMasterId id="2147483972" r:id="rId6"/>
    <p:sldMasterId id="2147483984" r:id="rId7"/>
    <p:sldMasterId id="2147483996" r:id="rId8"/>
    <p:sldMasterId id="2147484008" r:id="rId9"/>
    <p:sldMasterId id="2147484020" r:id="rId10"/>
    <p:sldMasterId id="2147484032" r:id="rId11"/>
    <p:sldMasterId id="2147484044" r:id="rId12"/>
    <p:sldMasterId id="2147484056" r:id="rId13"/>
    <p:sldMasterId id="2147484068" r:id="rId14"/>
    <p:sldMasterId id="2147484080" r:id="rId15"/>
    <p:sldMasterId id="2147484092" r:id="rId16"/>
    <p:sldMasterId id="2147484104" r:id="rId17"/>
    <p:sldMasterId id="2147484116" r:id="rId18"/>
  </p:sldMasterIdLst>
  <p:notesMasterIdLst>
    <p:notesMasterId r:id="rId44"/>
  </p:notesMasterIdLst>
  <p:handoutMasterIdLst>
    <p:handoutMasterId r:id="rId45"/>
  </p:handoutMasterIdLst>
  <p:sldIdLst>
    <p:sldId id="271" r:id="rId19"/>
    <p:sldId id="267" r:id="rId20"/>
    <p:sldId id="272" r:id="rId21"/>
    <p:sldId id="273" r:id="rId22"/>
    <p:sldId id="276" r:id="rId23"/>
    <p:sldId id="281" r:id="rId24"/>
    <p:sldId id="283" r:id="rId25"/>
    <p:sldId id="284" r:id="rId26"/>
    <p:sldId id="312" r:id="rId27"/>
    <p:sldId id="286" r:id="rId28"/>
    <p:sldId id="314" r:id="rId29"/>
    <p:sldId id="315" r:id="rId30"/>
    <p:sldId id="316" r:id="rId31"/>
    <p:sldId id="313" r:id="rId32"/>
    <p:sldId id="295" r:id="rId33"/>
    <p:sldId id="290" r:id="rId34"/>
    <p:sldId id="296" r:id="rId35"/>
    <p:sldId id="297" r:id="rId36"/>
    <p:sldId id="285" r:id="rId37"/>
    <p:sldId id="293" r:id="rId38"/>
    <p:sldId id="301" r:id="rId39"/>
    <p:sldId id="287" r:id="rId40"/>
    <p:sldId id="291" r:id="rId41"/>
    <p:sldId id="317" r:id="rId42"/>
    <p:sldId id="294" r:id="rId43"/>
  </p:sldIdLst>
  <p:sldSz cx="10691813" cy="7559675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6395" autoAdjust="0"/>
  </p:normalViewPr>
  <p:slideViewPr>
    <p:cSldViewPr snapToGrid="0">
      <p:cViewPr varScale="1">
        <p:scale>
          <a:sx n="105" d="100"/>
          <a:sy n="105" d="100"/>
        </p:scale>
        <p:origin x="1548" y="102"/>
      </p:cViewPr>
      <p:guideLst>
        <p:guide orient="horz" pos="2381"/>
        <p:guide pos="33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commentAuthors" Target="commentAuthor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plastomics\repeats\misa%20web\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plastomics\repeats\misa%20web\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plastomics\repeats\misa%20web\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SSRs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Sesamum indicum</c:v>
                </c:pt>
                <c:pt idx="1">
                  <c:v>Ceratotheca sesamoides</c:v>
                </c:pt>
                <c:pt idx="2">
                  <c:v>Sesamum radiatum</c:v>
                </c:pt>
                <c:pt idx="3">
                  <c:v>Sesamum alatum</c:v>
                </c:pt>
                <c:pt idx="4">
                  <c:v>Ceratotheca triloba</c:v>
                </c:pt>
                <c:pt idx="5">
                  <c:v>Sesamum angolense</c:v>
                </c:pt>
                <c:pt idx="6">
                  <c:v>Sesamum pedaloides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30</c:v>
                </c:pt>
                <c:pt idx="2">
                  <c:v>28</c:v>
                </c:pt>
                <c:pt idx="3">
                  <c:v>24</c:v>
                </c:pt>
                <c:pt idx="4">
                  <c:v>23</c:v>
                </c:pt>
                <c:pt idx="5">
                  <c:v>21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A2-4136-9259-BEDBAD76D9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1703679"/>
        <c:axId val="571705759"/>
      </c:barChart>
      <c:catAx>
        <c:axId val="5717036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Species</a:t>
                </a:r>
              </a:p>
            </c:rich>
          </c:tx>
          <c:layout>
            <c:manualLayout>
              <c:xMode val="edge"/>
              <c:yMode val="edge"/>
              <c:x val="0.48580503755091647"/>
              <c:y val="0.91571741032370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571705759"/>
        <c:crosses val="autoZero"/>
        <c:auto val="1"/>
        <c:lblAlgn val="ctr"/>
        <c:lblOffset val="100"/>
        <c:noMultiLvlLbl val="0"/>
      </c:catAx>
      <c:valAx>
        <c:axId val="571705759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Total number of SSRs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571703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ysClr val="windowText" lastClr="FFFFFF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Mono</c:v>
                </c:pt>
              </c:strCache>
            </c:strRef>
          </c:tx>
          <c:spPr>
            <a:solidFill>
              <a:srgbClr val="1F4E79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Sheet2!$B$3:$B$9</c:f>
              <c:strCache>
                <c:ptCount val="7"/>
                <c:pt idx="0">
                  <c:v>Sesamum indicum</c:v>
                </c:pt>
                <c:pt idx="1">
                  <c:v>Ceratotheca sesamoides</c:v>
                </c:pt>
                <c:pt idx="2">
                  <c:v>Sesamum radiatum</c:v>
                </c:pt>
                <c:pt idx="3">
                  <c:v>Ceratotheca triloba</c:v>
                </c:pt>
                <c:pt idx="4">
                  <c:v>Sesamum alatum</c:v>
                </c:pt>
                <c:pt idx="5">
                  <c:v>Sesamum angolense</c:v>
                </c:pt>
                <c:pt idx="6">
                  <c:v>Sesamum pedaloides</c:v>
                </c:pt>
              </c:strCache>
            </c:strRef>
          </c:cat>
          <c:val>
            <c:numRef>
              <c:f>Sheet2!$C$3:$C$9</c:f>
              <c:numCache>
                <c:formatCode>General</c:formatCode>
                <c:ptCount val="7"/>
                <c:pt idx="0">
                  <c:v>30</c:v>
                </c:pt>
                <c:pt idx="1">
                  <c:v>29</c:v>
                </c:pt>
                <c:pt idx="2">
                  <c:v>27</c:v>
                </c:pt>
                <c:pt idx="3">
                  <c:v>23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3-4C26-B2C1-B85963B13B19}"/>
            </c:ext>
          </c:extLst>
        </c:ser>
        <c:ser>
          <c:idx val="1"/>
          <c:order val="1"/>
          <c:tx>
            <c:strRef>
              <c:f>Sheet2!$D$2</c:f>
              <c:strCache>
                <c:ptCount val="1"/>
                <c:pt idx="0">
                  <c:v>Di</c:v>
                </c:pt>
              </c:strCache>
            </c:strRef>
          </c:tx>
          <c:spPr>
            <a:solidFill>
              <a:srgbClr val="A50021">
                <a:alpha val="89804"/>
              </a:srgbClr>
            </a:solidFill>
            <a:ln>
              <a:noFill/>
            </a:ln>
            <a:effectLst/>
          </c:spPr>
          <c:invertIfNegative val="0"/>
          <c:cat>
            <c:strRef>
              <c:f>Sheet2!$B$3:$B$9</c:f>
              <c:strCache>
                <c:ptCount val="7"/>
                <c:pt idx="0">
                  <c:v>Sesamum indicum</c:v>
                </c:pt>
                <c:pt idx="1">
                  <c:v>Ceratotheca sesamoides</c:v>
                </c:pt>
                <c:pt idx="2">
                  <c:v>Sesamum radiatum</c:v>
                </c:pt>
                <c:pt idx="3">
                  <c:v>Ceratotheca triloba</c:v>
                </c:pt>
                <c:pt idx="4">
                  <c:v>Sesamum alatum</c:v>
                </c:pt>
                <c:pt idx="5">
                  <c:v>Sesamum angolense</c:v>
                </c:pt>
                <c:pt idx="6">
                  <c:v>Sesamum pedaloides</c:v>
                </c:pt>
              </c:strCache>
            </c:strRef>
          </c:cat>
          <c:val>
            <c:numRef>
              <c:f>Sheet2!$D$3:$D$9</c:f>
              <c:numCache>
                <c:formatCode>General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F3-4C26-B2C1-B85963B13B19}"/>
            </c:ext>
          </c:extLst>
        </c:ser>
        <c:ser>
          <c:idx val="2"/>
          <c:order val="2"/>
          <c:tx>
            <c:strRef>
              <c:f>Sheet2!$E$2</c:f>
              <c:strCache>
                <c:ptCount val="1"/>
                <c:pt idx="0">
                  <c:v>Tri</c:v>
                </c:pt>
              </c:strCache>
            </c:strRef>
          </c:tx>
          <c:spPr>
            <a:solidFill>
              <a:srgbClr val="385723">
                <a:alpha val="89804"/>
              </a:srgbClr>
            </a:solidFill>
            <a:ln>
              <a:noFill/>
            </a:ln>
            <a:effectLst/>
          </c:spPr>
          <c:invertIfNegative val="0"/>
          <c:cat>
            <c:strRef>
              <c:f>Sheet2!$B$3:$B$9</c:f>
              <c:strCache>
                <c:ptCount val="7"/>
                <c:pt idx="0">
                  <c:v>Sesamum indicum</c:v>
                </c:pt>
                <c:pt idx="1">
                  <c:v>Ceratotheca sesamoides</c:v>
                </c:pt>
                <c:pt idx="2">
                  <c:v>Sesamum radiatum</c:v>
                </c:pt>
                <c:pt idx="3">
                  <c:v>Ceratotheca triloba</c:v>
                </c:pt>
                <c:pt idx="4">
                  <c:v>Sesamum alatum</c:v>
                </c:pt>
                <c:pt idx="5">
                  <c:v>Sesamum angolense</c:v>
                </c:pt>
                <c:pt idx="6">
                  <c:v>Sesamum pedaloides</c:v>
                </c:pt>
              </c:strCache>
            </c:strRef>
          </c:cat>
          <c:val>
            <c:numRef>
              <c:f>Sheet2!$E$3:$E$9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F3-4C26-B2C1-B85963B13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5212495"/>
        <c:axId val="715220399"/>
      </c:barChart>
      <c:catAx>
        <c:axId val="7152124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>
                    <a:solidFill>
                      <a:sysClr val="windowText" lastClr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Species</a:t>
                </a:r>
              </a:p>
            </c:rich>
          </c:tx>
          <c:layout>
            <c:manualLayout>
              <c:xMode val="edge"/>
              <c:yMode val="edge"/>
              <c:x val="0.45373340332458445"/>
              <c:y val="0.863659594634003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15220399"/>
        <c:crosses val="autoZero"/>
        <c:auto val="1"/>
        <c:lblAlgn val="ctr"/>
        <c:lblOffset val="100"/>
        <c:noMultiLvlLbl val="0"/>
      </c:catAx>
      <c:valAx>
        <c:axId val="715220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>
                    <a:solidFill>
                      <a:sysClr val="windowText" lastClr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Number of SSRs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15212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198418197725286"/>
          <c:y val="6.0763342082239678E-2"/>
          <c:w val="0.1528109186351706"/>
          <c:h val="6.02437122396816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Sheet3!$D$2</c:f>
              <c:strCache>
                <c:ptCount val="1"/>
                <c:pt idx="0">
                  <c:v>LSC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Sheet3!$E$1:$K$1</c:f>
              <c:strCache>
                <c:ptCount val="7"/>
                <c:pt idx="0">
                  <c:v>Sesamum indicum</c:v>
                </c:pt>
                <c:pt idx="1">
                  <c:v>Sesamum alatum</c:v>
                </c:pt>
                <c:pt idx="2">
                  <c:v>Sesamum angolense</c:v>
                </c:pt>
                <c:pt idx="3">
                  <c:v>Sesamum pedaloides</c:v>
                </c:pt>
                <c:pt idx="4">
                  <c:v>Sesamum radiatum</c:v>
                </c:pt>
                <c:pt idx="5">
                  <c:v>Ceratotheca sesamoides</c:v>
                </c:pt>
                <c:pt idx="6">
                  <c:v>Ceratotheca triloba</c:v>
                </c:pt>
              </c:strCache>
            </c:strRef>
          </c:cat>
          <c:val>
            <c:numRef>
              <c:f>Sheet3!$E$2:$K$2</c:f>
              <c:numCache>
                <c:formatCode>General</c:formatCode>
                <c:ptCount val="7"/>
                <c:pt idx="0">
                  <c:v>25</c:v>
                </c:pt>
                <c:pt idx="1">
                  <c:v>16</c:v>
                </c:pt>
                <c:pt idx="2">
                  <c:v>15</c:v>
                </c:pt>
                <c:pt idx="3">
                  <c:v>13</c:v>
                </c:pt>
                <c:pt idx="4">
                  <c:v>23</c:v>
                </c:pt>
                <c:pt idx="5">
                  <c:v>25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3-4B7B-A9D1-21F262C10D00}"/>
            </c:ext>
          </c:extLst>
        </c:ser>
        <c:ser>
          <c:idx val="1"/>
          <c:order val="1"/>
          <c:tx>
            <c:strRef>
              <c:f>Sheet3!$D$3</c:f>
              <c:strCache>
                <c:ptCount val="1"/>
                <c:pt idx="0">
                  <c:v>SSC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Sheet3!$E$1:$K$1</c:f>
              <c:strCache>
                <c:ptCount val="7"/>
                <c:pt idx="0">
                  <c:v>Sesamum indicum</c:v>
                </c:pt>
                <c:pt idx="1">
                  <c:v>Sesamum alatum</c:v>
                </c:pt>
                <c:pt idx="2">
                  <c:v>Sesamum angolense</c:v>
                </c:pt>
                <c:pt idx="3">
                  <c:v>Sesamum pedaloides</c:v>
                </c:pt>
                <c:pt idx="4">
                  <c:v>Sesamum radiatum</c:v>
                </c:pt>
                <c:pt idx="5">
                  <c:v>Ceratotheca sesamoides</c:v>
                </c:pt>
                <c:pt idx="6">
                  <c:v>Ceratotheca triloba</c:v>
                </c:pt>
              </c:strCache>
            </c:strRef>
          </c:cat>
          <c:val>
            <c:numRef>
              <c:f>Sheet3!$E$3:$K$3</c:f>
              <c:numCache>
                <c:formatCode>General</c:formatCode>
                <c:ptCount val="7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3-4B7B-A9D1-21F262C10D00}"/>
            </c:ext>
          </c:extLst>
        </c:ser>
        <c:ser>
          <c:idx val="2"/>
          <c:order val="2"/>
          <c:tx>
            <c:strRef>
              <c:f>Sheet3!$D$4</c:f>
              <c:strCache>
                <c:ptCount val="1"/>
                <c:pt idx="0">
                  <c:v>IR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Sheet3!$E$1:$K$1</c:f>
              <c:strCache>
                <c:ptCount val="7"/>
                <c:pt idx="0">
                  <c:v>Sesamum indicum</c:v>
                </c:pt>
                <c:pt idx="1">
                  <c:v>Sesamum alatum</c:v>
                </c:pt>
                <c:pt idx="2">
                  <c:v>Sesamum angolense</c:v>
                </c:pt>
                <c:pt idx="3">
                  <c:v>Sesamum pedaloides</c:v>
                </c:pt>
                <c:pt idx="4">
                  <c:v>Sesamum radiatum</c:v>
                </c:pt>
                <c:pt idx="5">
                  <c:v>Ceratotheca sesamoides</c:v>
                </c:pt>
                <c:pt idx="6">
                  <c:v>Ceratotheca triloba</c:v>
                </c:pt>
              </c:strCache>
            </c:strRef>
          </c:cat>
          <c:val>
            <c:numRef>
              <c:f>Sheet3!$E$4:$K$4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3-4B7B-A9D1-21F262C10D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693651247"/>
        <c:axId val="693657903"/>
      </c:barChart>
      <c:catAx>
        <c:axId val="693651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ysClr val="windowText" lastClr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693657903"/>
        <c:crosses val="autoZero"/>
        <c:auto val="1"/>
        <c:lblAlgn val="ctr"/>
        <c:lblOffset val="100"/>
        <c:noMultiLvlLbl val="0"/>
      </c:catAx>
      <c:valAx>
        <c:axId val="693657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ysClr val="windowText" lastClr="FFFFFF"/>
              </a:solidFill>
              <a:prstDash val="sysDot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693651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83712406131872"/>
          <c:y val="4.4241051724756564E-2"/>
          <c:w val="0.22563382193295844"/>
          <c:h val="7.0562387372558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FFFFFF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479" cy="4984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182" y="0"/>
            <a:ext cx="2949479" cy="4984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D4BBE-BB27-45DA-8416-E5630CFF5907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46"/>
            <a:ext cx="2949479" cy="4984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182" y="9440846"/>
            <a:ext cx="2949479" cy="4984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A52C-9E2E-42DC-8921-30EBF451A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68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E3A162BB-A8CE-4357-B2EE-ACA33C1B8477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746125"/>
            <a:ext cx="5270500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CF3570A-3ED7-4C90-8497-3E51A7AFE1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56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68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6296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4381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680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4332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6891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181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708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4899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051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6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5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5330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5658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7847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45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46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9689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7382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1340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381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8939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515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7327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6967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9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149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7822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7874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4564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40856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95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2267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6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1261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286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9077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41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58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60325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798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7452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5173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324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23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1936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2860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2172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6278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5425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269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79189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1209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52924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28180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342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642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39796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9454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9343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44524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009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7993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7537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810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3709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57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75833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41509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67983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26549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0380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29111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50954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617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9649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0372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38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5833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666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7646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76390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9162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87051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86175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5489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9788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86752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026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4339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13621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2302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61365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350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5298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06981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86245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63790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4788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71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65901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2057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6686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3491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0339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4164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3680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42666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385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418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01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44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098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186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897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454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06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423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03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209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239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177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076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842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33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50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25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49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150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75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7952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663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0656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453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916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730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280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8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0009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536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48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269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005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941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216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8351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188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264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0953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7529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491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041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8946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3211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8745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825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547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853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292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816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829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2339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8810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0798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8220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86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013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1477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6478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614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8092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20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4463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509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5350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57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3293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4792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775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5672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5740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0970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6" y="1236668"/>
            <a:ext cx="8018463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6" y="3970340"/>
            <a:ext cx="8018463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7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0747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4732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2" y="1884365"/>
            <a:ext cx="9220200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2" y="5059367"/>
            <a:ext cx="9220200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3798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6" y="2012950"/>
            <a:ext cx="4535487" cy="4795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0004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5"/>
            <a:ext cx="4522788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6" y="1852613"/>
            <a:ext cx="4545013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6" y="2760665"/>
            <a:ext cx="4545013" cy="40624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327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0556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5157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035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2" y="503238"/>
            <a:ext cx="344805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4" y="1089027"/>
            <a:ext cx="541337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2" y="2268540"/>
            <a:ext cx="344805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3312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255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8"/>
            <a:ext cx="2305050" cy="6405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6" y="403228"/>
            <a:ext cx="6764337" cy="64055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8.jpe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5CB9A-33DC-43C8-8716-DFE0509C043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A1EAF-A200-48D6-9714-27A8DB75E4E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18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15C86-04D3-4009-80BC-69229D91E4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2278A-C464-478E-8FCF-54F77A916C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39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5271-2291-4223-A682-052D9B66B352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319ED-2C2B-4D3D-A8AB-48147F504A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3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68E7C-1C9E-4B94-B3CF-AD9EDE858E0B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7EB9-4A4E-4063-B735-5BCE85901D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89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201FA-1801-42E2-81BB-AE2FC8B144DE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7B75C-1CF2-47A6-B066-91217B16C01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28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E4EA2-B277-4D18-B75E-4C64B8383B8A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3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14C10-12E4-4B75-81BB-19921C273C1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6589-47B9-4FE0-AA9B-1347CC85219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39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38B37-B493-4D77-BC0C-1999819F1FE3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8E97-98F5-49B1-8A6F-D4259718F3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72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6BD28-9BC3-4A20-AE14-4E050E34B92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DD42-DE42-47E9-AED8-AB0C8ED1E6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11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0E375-C2E0-4798-8C87-12211330FE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BE68A-7A29-4EA7-B5CE-E042F6A8B3B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1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448DA-B85A-4931-A5DC-B229605ABE1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9576-345A-416A-AB39-FB6A2D0660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6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1D7CA-B7C1-4A81-936D-A4903DAED879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588E5-7948-4F9E-8F23-7DEB83921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16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A91DD-479D-45FC-AA74-15D435EF6BE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445B-381F-4D2D-B925-0082D8CE42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94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58E7F-52E8-4DD7-8C9E-8E06293C717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2C079-6766-4DC9-BF08-D815251FF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02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5CD5E-ECB1-4A23-A449-1DCB7593414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72DE-9C14-4D40-8EC4-7D1AB4133B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89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5C5D9-94DB-4808-97E4-3DBB7D2A8C57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A63C-0003-4B78-8D79-B822081ABB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53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8"/>
            <a:ext cx="10693741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F05D-A1FE-4D8D-BB06-D50C22DBD2C6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9BCE-D622-4C75-B80A-C4C7FF0E8D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06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8"/>
            <a:ext cx="10693743" cy="7560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6" y="403225"/>
            <a:ext cx="922178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6" y="2012950"/>
            <a:ext cx="9221787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6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0E375-C2E0-4798-8C87-12211330FEB0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6" y="7007227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40" y="7007227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BE68A-7A29-4EA7-B5CE-E042F6A8B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53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0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chloroplast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64"/>
            <a:ext cx="10691813" cy="47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chloroplast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/>
          <a:stretch/>
        </p:blipFill>
        <p:spPr>
          <a:xfrm>
            <a:off x="647700" y="1462907"/>
            <a:ext cx="9485313" cy="48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chloroplast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/>
          <a:stretch/>
        </p:blipFill>
        <p:spPr>
          <a:xfrm>
            <a:off x="419100" y="1348134"/>
            <a:ext cx="10094913" cy="51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chloroplast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14" y="994896"/>
            <a:ext cx="3778203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chloroplast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8" y="1711735"/>
            <a:ext cx="9889994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divergence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4874" y="6437376"/>
            <a:ext cx="616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Sesamum</a:t>
            </a:r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indicum</a:t>
            </a:r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cv </a:t>
            </a:r>
            <a:r>
              <a:rPr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Goenbaek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as reference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01"/>
            <a:ext cx="10691813" cy="50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Repeats analysis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277968"/>
              </p:ext>
            </p:extLst>
          </p:nvPr>
        </p:nvGraphicFramePr>
        <p:xfrm>
          <a:off x="1721643" y="2408237"/>
          <a:ext cx="724852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22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Repeats analysis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974771"/>
              </p:ext>
            </p:extLst>
          </p:nvPr>
        </p:nvGraphicFramePr>
        <p:xfrm>
          <a:off x="1569244" y="2098674"/>
          <a:ext cx="7553325" cy="3362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1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Repeats analysis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12284"/>
              </p:ext>
            </p:extLst>
          </p:nvPr>
        </p:nvGraphicFramePr>
        <p:xfrm>
          <a:off x="2892398" y="2344519"/>
          <a:ext cx="4907017" cy="287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74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divergence | DNA Barcoding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5" y="1104900"/>
            <a:ext cx="911905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" y="118873"/>
            <a:ext cx="765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  <a:endParaRPr lang="ko-KR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0896" y="2779776"/>
            <a:ext cx="9701784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Chloroplast genome comparison of </a:t>
            </a:r>
            <a:r>
              <a:rPr lang="en-US" altLang="ko-KR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Sesamum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Cerathoteca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sister species sheds light on phylogenetic relationships and adaptive evolution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 analysis | ML &amp; Bayesian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1855173"/>
            <a:ext cx="10691813" cy="38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elative Synonymous Codon Usage (RSCU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553" y="-1323324"/>
            <a:ext cx="4418698" cy="102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9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0896"/>
            <a:ext cx="981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Synonymous (Ks) and non-synonymous (</a:t>
            </a:r>
            <a:r>
              <a:rPr lang="en-US" altLang="ko-K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substitution rate analysis</a:t>
            </a:r>
            <a:endParaRPr lang="en-US" altLang="ko-KR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08219"/>
              </p:ext>
            </p:extLst>
          </p:nvPr>
        </p:nvGraphicFramePr>
        <p:xfrm>
          <a:off x="1543844" y="2070629"/>
          <a:ext cx="75107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3465913560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907868071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1324018424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1470738000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1502418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</a:t>
                      </a:r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Selection type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8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ndhA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1.7637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3.4227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1.9406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Darwinian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0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ndhF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0.0106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0.014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1.3207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Darwinian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9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ndhI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1.3753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6.4091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4.660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Darwinian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3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ycf4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0.0117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0.0404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3.452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Darwinian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8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ycf1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0.9839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0.9866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1.002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Neutral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45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rbcL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0.0108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0.0071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0.657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Purifying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0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5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Divergence Time Estimation</a:t>
            </a:r>
            <a:endParaRPr lang="en-US" altLang="ko-KR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 b="2802"/>
          <a:stretch/>
        </p:blipFill>
        <p:spPr>
          <a:xfrm>
            <a:off x="0" y="1247775"/>
            <a:ext cx="10691813" cy="50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 b="2802"/>
          <a:stretch/>
        </p:blipFill>
        <p:spPr>
          <a:xfrm>
            <a:off x="5279454" y="1308100"/>
            <a:ext cx="5294992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" y="1000232"/>
            <a:ext cx="5125022" cy="63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82" y="3784600"/>
            <a:ext cx="4599517" cy="32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8288" y="210312"/>
            <a:ext cx="981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Journal and Publication Time Planning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t="5320" r="846" b="3381"/>
          <a:stretch/>
        </p:blipFill>
        <p:spPr>
          <a:xfrm>
            <a:off x="774700" y="4457700"/>
            <a:ext cx="8868537" cy="1495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0" y="1813703"/>
            <a:ext cx="758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Paper writing: 40%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Final version: December 2021/January 2022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Submission of chloroplast data to NCBI:……????.......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8" y="173736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Objectives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752" y="1261872"/>
            <a:ext cx="1005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Generate the first assembly and annotation of four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Sesamum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species (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alatum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angolense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pedaloides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radiatum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and related species (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Ceratotheca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triloba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C.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sesamoides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high-divergence hotspots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 the phylogenetic relationship among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Sesamum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Ceratotheca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species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Evaluate the nucleotide substitution rate variation among </a:t>
            </a:r>
            <a:r>
              <a:rPr lang="en-US" altLang="ko-K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Sesamum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species.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8" y="173737"/>
            <a:ext cx="753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Assembly | Algorithm Approach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0" y="1845564"/>
            <a:ext cx="5473878" cy="241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4979"/>
            <a:ext cx="9432001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087" y="1091356"/>
            <a:ext cx="850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Strategy 1: “</a:t>
            </a:r>
            <a:r>
              <a:rPr lang="en-US" altLang="ko-KR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 and extend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 approach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7113" y="5850869"/>
            <a:ext cx="477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Accessed the:  November 25, 2020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8" y="173736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Algorithm Approach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87" y="1091356"/>
            <a:ext cx="850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Baiting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iterative mapping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054" y="6021469"/>
            <a:ext cx="477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Accessed the : November 25, 2020.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704805"/>
            <a:ext cx="5840418" cy="24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4396922"/>
            <a:ext cx="9108000" cy="13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Assembly Annotation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1550" b="3061"/>
          <a:stretch/>
        </p:blipFill>
        <p:spPr>
          <a:xfrm>
            <a:off x="1033272" y="1143000"/>
            <a:ext cx="8860536" cy="4178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5479221"/>
            <a:ext cx="9108000" cy="13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Chloroplast genome features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71226"/>
              </p:ext>
            </p:extLst>
          </p:nvPr>
        </p:nvGraphicFramePr>
        <p:xfrm>
          <a:off x="1319086" y="1285431"/>
          <a:ext cx="8120671" cy="4814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4">
                  <a:extLst>
                    <a:ext uri="{9D8B030D-6E8A-4147-A177-3AD203B41FA5}">
                      <a16:colId xmlns:a16="http://schemas.microsoft.com/office/drawing/2014/main" val="3254054237"/>
                    </a:ext>
                  </a:extLst>
                </a:gridCol>
                <a:gridCol w="939479">
                  <a:extLst>
                    <a:ext uri="{9D8B030D-6E8A-4147-A177-3AD203B41FA5}">
                      <a16:colId xmlns:a16="http://schemas.microsoft.com/office/drawing/2014/main" val="762889265"/>
                    </a:ext>
                  </a:extLst>
                </a:gridCol>
                <a:gridCol w="877567">
                  <a:extLst>
                    <a:ext uri="{9D8B030D-6E8A-4147-A177-3AD203B41FA5}">
                      <a16:colId xmlns:a16="http://schemas.microsoft.com/office/drawing/2014/main" val="3798174263"/>
                    </a:ext>
                  </a:extLst>
                </a:gridCol>
                <a:gridCol w="1053779">
                  <a:extLst>
                    <a:ext uri="{9D8B030D-6E8A-4147-A177-3AD203B41FA5}">
                      <a16:colId xmlns:a16="http://schemas.microsoft.com/office/drawing/2014/main" val="3524900879"/>
                    </a:ext>
                  </a:extLst>
                </a:gridCol>
                <a:gridCol w="1082354">
                  <a:extLst>
                    <a:ext uri="{9D8B030D-6E8A-4147-A177-3AD203B41FA5}">
                      <a16:colId xmlns:a16="http://schemas.microsoft.com/office/drawing/2014/main" val="2426516349"/>
                    </a:ext>
                  </a:extLst>
                </a:gridCol>
                <a:gridCol w="979167">
                  <a:extLst>
                    <a:ext uri="{9D8B030D-6E8A-4147-A177-3AD203B41FA5}">
                      <a16:colId xmlns:a16="http://schemas.microsoft.com/office/drawing/2014/main" val="1235284228"/>
                    </a:ext>
                  </a:extLst>
                </a:gridCol>
                <a:gridCol w="1241104">
                  <a:extLst>
                    <a:ext uri="{9D8B030D-6E8A-4147-A177-3AD203B41FA5}">
                      <a16:colId xmlns:a16="http://schemas.microsoft.com/office/drawing/2014/main" val="3305757386"/>
                    </a:ext>
                  </a:extLst>
                </a:gridCol>
                <a:gridCol w="966467">
                  <a:extLst>
                    <a:ext uri="{9D8B030D-6E8A-4147-A177-3AD203B41FA5}">
                      <a16:colId xmlns:a16="http://schemas.microsoft.com/office/drawing/2014/main" val="3661124345"/>
                    </a:ext>
                  </a:extLst>
                </a:gridCol>
              </a:tblGrid>
              <a:tr h="370362">
                <a:tc>
                  <a:txBody>
                    <a:bodyPr/>
                    <a:lstStyle/>
                    <a:p>
                      <a:pPr algn="ctr" fontAlgn="b">
                        <a:lnSpc>
                          <a:spcPct val="300000"/>
                        </a:lnSpc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Sesamum</a:t>
                      </a:r>
                      <a:r>
                        <a:rPr lang="en-US" sz="800" b="1" i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Sesamum</a:t>
                      </a: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Sesamum</a:t>
                      </a: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angolense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Sesamum</a:t>
                      </a: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pedaloides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Sesamum</a:t>
                      </a: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radiatum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Ceratotheca</a:t>
                      </a:r>
                      <a:r>
                        <a:rPr lang="en-US" sz="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sesamoides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Ceratotheca</a:t>
                      </a:r>
                      <a:r>
                        <a:rPr lang="en-US" sz="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triloba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15846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Plastome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length (</a:t>
                      </a:r>
                      <a:r>
                        <a:rPr lang="en-US" sz="8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153338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153096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153089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153217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153285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153287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152863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126680388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 content (%)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38.25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38.26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38.27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38.29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904137075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 length (</a:t>
                      </a:r>
                      <a:r>
                        <a:rPr lang="en-US" sz="8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25142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25150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25190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25096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535582789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</a:t>
                      </a:r>
                      <a:r>
                        <a:rPr lang="en-US" altLang="ko-KR" sz="800" b="0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 content (%)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43.42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43.37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43.39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43.39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043102077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LSC length (</a:t>
                      </a:r>
                      <a:r>
                        <a:rPr lang="en-US" sz="8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85118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85183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85185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84872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334407045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LSC</a:t>
                      </a:r>
                      <a:r>
                        <a:rPr lang="en-US" altLang="ko-KR" sz="800" b="0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 content (%)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36.34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36.38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36.41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36.43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36.43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36.44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1306188945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SSC length (</a:t>
                      </a:r>
                      <a:r>
                        <a:rPr lang="en-US" sz="8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17792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17669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17840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17840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17799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877613294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SSC GC 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 (%)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32.47</a:t>
                      </a: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32.67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32.59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32.63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32.64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32.62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2043403217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 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299413791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tRNA</a:t>
                      </a:r>
                      <a:r>
                        <a:rPr lang="en-US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4097192170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rRNA</a:t>
                      </a:r>
                      <a:r>
                        <a:rPr lang="en-US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1808570665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sz="800" b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</a:t>
                      </a:r>
                      <a:r>
                        <a:rPr lang="en-US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300000"/>
                        </a:lnSpc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4602" marR="4602" marT="4602" marB="0" anchor="ctr"/>
                </a:tc>
                <a:extLst>
                  <a:ext uri="{0D108BD9-81ED-4DB2-BD59-A6C34878D82A}">
                    <a16:rowId xmlns:a16="http://schemas.microsoft.com/office/drawing/2014/main" val="301525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164"/>
            <a:ext cx="10691813" cy="44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" y="201168"/>
            <a:ext cx="78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Junction comparison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1" y="1033272"/>
            <a:ext cx="7770938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디자인 사용자 지정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23795</TotalTime>
  <Words>408</Words>
  <Application>Microsoft Office PowerPoint</Application>
  <PresentationFormat>Custom</PresentationFormat>
  <Paragraphs>179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25</vt:i4>
      </vt:variant>
    </vt:vector>
  </HeadingPairs>
  <TitlesOfParts>
    <vt:vector size="45" baseType="lpstr">
      <vt:lpstr>맑은 고딕</vt:lpstr>
      <vt:lpstr>Arial</vt:lpstr>
      <vt:lpstr>디자인 사용자 지정</vt:lpstr>
      <vt:lpstr>1_디자인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9_디자인 사용자 지정</vt:lpstr>
      <vt:lpstr>10_디자인 사용자 지정</vt:lpstr>
      <vt:lpstr>11_디자인 사용자 지정</vt:lpstr>
      <vt:lpstr>12_디자인 사용자 지정</vt:lpstr>
      <vt:lpstr>13_디자인 사용자 지정</vt:lpstr>
      <vt:lpstr>14_디자인 사용자 지정</vt:lpstr>
      <vt:lpstr>15_디자인 사용자 지정</vt:lpstr>
      <vt:lpstr>16_디자인 사용자 지정</vt:lpstr>
      <vt:lpstr>17_디자인 사용자 지정</vt:lpstr>
      <vt:lpstr>18_디자인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Pro1</dc:creator>
  <cp:lastModifiedBy>A</cp:lastModifiedBy>
  <cp:revision>762</cp:revision>
  <cp:lastPrinted>2021-11-22T02:09:53Z</cp:lastPrinted>
  <dcterms:created xsi:type="dcterms:W3CDTF">2019-04-04T13:54:59Z</dcterms:created>
  <dcterms:modified xsi:type="dcterms:W3CDTF">2021-11-22T02:16:45Z</dcterms:modified>
</cp:coreProperties>
</file>